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92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84380"/>
    <p:restoredTop sz="94660"/>
  </p:normalViewPr>
  <p:slideViewPr>
    <p:cSldViewPr>
      <p:cViewPr>
        <p:scale>
          <a:sx n="75" d="100"/>
          <a:sy n="75" d="100"/>
        </p:scale>
        <p:origin x="-123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-114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452C193-3B86-4664-9CF8-F6C62ACE2BBC}" type="datetimeFigureOut">
              <a:rPr lang="ar-IQ" smtClean="0"/>
              <a:pPr/>
              <a:t>21/01/1441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02CE474-F7DC-4B43-B0D2-BB1D72AEBB43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CE474-F7DC-4B43-B0D2-BB1D72AEBB43}" type="slidenum">
              <a:rPr lang="ar-IQ" smtClean="0"/>
              <a:pPr/>
              <a:t>20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0596599-A8AE-436D-BBD5-169C36AEA2B4}" type="datetimeFigureOut">
              <a:rPr lang="ar-IQ" smtClean="0"/>
              <a:pPr/>
              <a:t>21/01/1441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7DA7814-293F-438B-98D6-65536EABFF2C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1" name="مستطيل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مستطيل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مستطيل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6599-A8AE-436D-BBD5-169C36AEA2B4}" type="datetimeFigureOut">
              <a:rPr lang="ar-IQ" smtClean="0"/>
              <a:pPr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7814-293F-438B-98D6-65536EABFF2C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6599-A8AE-436D-BBD5-169C36AEA2B4}" type="datetimeFigureOut">
              <a:rPr lang="ar-IQ" smtClean="0"/>
              <a:pPr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7814-293F-438B-98D6-65536EABFF2C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مثلث متساوي الساقين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6599-A8AE-436D-BBD5-169C36AEA2B4}" type="datetimeFigureOut">
              <a:rPr lang="ar-IQ" smtClean="0"/>
              <a:pPr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7814-293F-438B-98D6-65536EABFF2C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0596599-A8AE-436D-BBD5-169C36AEA2B4}" type="datetimeFigureOut">
              <a:rPr lang="ar-IQ" smtClean="0"/>
              <a:pPr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7DA7814-293F-438B-98D6-65536EABFF2C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مستطيل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6599-A8AE-436D-BBD5-169C36AEA2B4}" type="datetimeFigureOut">
              <a:rPr lang="ar-IQ" smtClean="0"/>
              <a:pPr/>
              <a:t>21/01/1441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7814-293F-438B-98D6-65536EABFF2C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6599-A8AE-436D-BBD5-169C36AEA2B4}" type="datetimeFigureOut">
              <a:rPr lang="ar-IQ" smtClean="0"/>
              <a:pPr/>
              <a:t>21/01/1441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7814-293F-438B-98D6-65536EABFF2C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6599-A8AE-436D-BBD5-169C36AEA2B4}" type="datetimeFigureOut">
              <a:rPr lang="ar-IQ" smtClean="0"/>
              <a:pPr/>
              <a:t>21/01/1441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7814-293F-438B-98D6-65536EABFF2C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6599-A8AE-436D-BBD5-169C36AEA2B4}" type="datetimeFigureOut">
              <a:rPr lang="ar-IQ" smtClean="0"/>
              <a:pPr/>
              <a:t>21/01/1441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7814-293F-438B-98D6-65536EABFF2C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5" name="رابط مستقيم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6599-A8AE-436D-BBD5-169C36AEA2B4}" type="datetimeFigureOut">
              <a:rPr lang="ar-IQ" smtClean="0"/>
              <a:pPr/>
              <a:t>21/01/1441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7814-293F-438B-98D6-65536EABFF2C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6599-A8AE-436D-BBD5-169C36AEA2B4}" type="datetimeFigureOut">
              <a:rPr lang="ar-IQ" smtClean="0"/>
              <a:pPr/>
              <a:t>21/01/1441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7814-293F-438B-98D6-65536EABFF2C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0596599-A8AE-436D-BBD5-169C36AEA2B4}" type="datetimeFigureOut">
              <a:rPr lang="ar-IQ" smtClean="0"/>
              <a:pPr/>
              <a:t>21/01/1441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DA7814-293F-438B-98D6-65536EABFF2C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8" name="رابط مستقيم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رابط مستقيم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متساوي الساقين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dissolve/>
  </p:transition>
  <p:txStyles>
    <p:titleStyle>
      <a:lvl1pPr algn="l" rtl="1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r" rtl="1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r" rtl="1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42976" y="3886200"/>
            <a:ext cx="7715304" cy="990600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b="1" dirty="0" smtClean="0"/>
              <a:t>Antigens and the Immune Response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1090632"/>
          </a:xfrm>
        </p:spPr>
        <p:txBody>
          <a:bodyPr>
            <a:noAutofit/>
          </a:bodyPr>
          <a:lstStyle/>
          <a:p>
            <a:pPr algn="l" rtl="0"/>
            <a:r>
              <a:rPr lang="en-US" sz="700" b="1" dirty="0" smtClean="0"/>
              <a:t>Assist. Professor </a:t>
            </a:r>
          </a:p>
          <a:p>
            <a:pPr algn="l" rtl="0"/>
            <a:r>
              <a:rPr lang="en-US" sz="1200" b="1" dirty="0" smtClean="0"/>
              <a:t>Dr. Sinan Bahjat</a:t>
            </a:r>
          </a:p>
          <a:p>
            <a:pPr algn="l" rtl="0"/>
            <a:r>
              <a:rPr lang="en-US" sz="700" b="1" dirty="0" smtClean="0"/>
              <a:t>M.B.Ch.B., M.Sc., F.I.B.M.S. </a:t>
            </a:r>
            <a:endParaRPr lang="ar-IQ" sz="700" b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8229600" cy="3500462"/>
          </a:xfrm>
        </p:spPr>
        <p:txBody>
          <a:bodyPr>
            <a:normAutofit/>
          </a:bodyPr>
          <a:lstStyle/>
          <a:p>
            <a:pPr algn="just" rtl="0">
              <a:buNone/>
            </a:pPr>
            <a:r>
              <a:rPr lang="en-US" dirty="0" smtClean="0"/>
              <a:t>		Another </a:t>
            </a:r>
            <a:r>
              <a:rPr lang="en-US" dirty="0"/>
              <a:t>medically important concept that is related </a:t>
            </a:r>
            <a:r>
              <a:rPr lang="en-US" dirty="0" smtClean="0"/>
              <a:t>to the </a:t>
            </a:r>
            <a:r>
              <a:rPr lang="en-US" dirty="0"/>
              <a:t>hapten–carrier protein model is that of </a:t>
            </a:r>
            <a:r>
              <a:rPr lang="en-US" b="1" dirty="0"/>
              <a:t>conjugate </a:t>
            </a:r>
            <a:r>
              <a:rPr lang="en-US" b="1" dirty="0" smtClean="0"/>
              <a:t>vaccines </a:t>
            </a:r>
            <a:r>
              <a:rPr lang="en-US" dirty="0" smtClean="0"/>
              <a:t>such </a:t>
            </a:r>
            <a:r>
              <a:rPr lang="en-US" dirty="0"/>
              <a:t>as the pneumococcal and meningococcal </a:t>
            </a:r>
            <a:r>
              <a:rPr lang="en-US" dirty="0" smtClean="0"/>
              <a:t>vaccines and </a:t>
            </a:r>
            <a:r>
              <a:rPr lang="en-US" dirty="0"/>
              <a:t>the vaccine against </a:t>
            </a:r>
            <a:r>
              <a:rPr lang="en-US" i="1" dirty="0"/>
              <a:t>Haemophilus influenzae. </a:t>
            </a:r>
            <a:endParaRPr lang="ar-IQ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8229600" cy="4071966"/>
          </a:xfrm>
        </p:spPr>
        <p:txBody>
          <a:bodyPr>
            <a:normAutofit/>
          </a:bodyPr>
          <a:lstStyle/>
          <a:p>
            <a:pPr algn="just" rtl="0">
              <a:buNone/>
            </a:pPr>
            <a:r>
              <a:rPr lang="en-US" i="1" dirty="0" smtClean="0"/>
              <a:t>		</a:t>
            </a:r>
            <a:r>
              <a:rPr lang="en-US" dirty="0" smtClean="0"/>
              <a:t>In</a:t>
            </a:r>
            <a:r>
              <a:rPr lang="en-US" i="1" dirty="0" smtClean="0"/>
              <a:t> </a:t>
            </a:r>
            <a:r>
              <a:rPr lang="en-US" dirty="0" smtClean="0"/>
              <a:t>these conjugate vaccines, the capsular polysaccharide is conjugated to a carrier protein. The capsular polysaccharide is not a hapten because it can induce IgM via the T-independent response. </a:t>
            </a:r>
            <a:r>
              <a:rPr lang="en-US" dirty="0"/>
              <a:t>However, adding a carrier </a:t>
            </a:r>
            <a:r>
              <a:rPr lang="en-US" dirty="0" smtClean="0"/>
              <a:t>protein causes </a:t>
            </a:r>
            <a:r>
              <a:rPr lang="en-US" dirty="0"/>
              <a:t>helper T cells to be involved, and large amounts </a:t>
            </a:r>
            <a:r>
              <a:rPr lang="en-US" dirty="0" smtClean="0"/>
              <a:t>of IgG </a:t>
            </a:r>
            <a:r>
              <a:rPr lang="en-US" dirty="0"/>
              <a:t>are produced via the T-dependent response.</a:t>
            </a:r>
            <a:endParaRPr lang="ar-IQ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2286008"/>
          </a:xfrm>
        </p:spPr>
        <p:txBody>
          <a:bodyPr>
            <a:noAutofit/>
          </a:bodyPr>
          <a:lstStyle/>
          <a:p>
            <a:pPr algn="just" rtl="0"/>
            <a:r>
              <a:rPr lang="en-US" sz="3200" dirty="0" smtClean="0"/>
              <a:t>	The </a:t>
            </a:r>
            <a:r>
              <a:rPr lang="en-US" sz="3200" dirty="0"/>
              <a:t>features of molecules that determine </a:t>
            </a:r>
            <a:r>
              <a:rPr lang="en-US" sz="3200" b="1" dirty="0" smtClean="0"/>
              <a:t>immunogenicity </a:t>
            </a:r>
            <a:r>
              <a:rPr lang="en-US" sz="3200" dirty="0" smtClean="0"/>
              <a:t>are </a:t>
            </a:r>
            <a:r>
              <a:rPr lang="en-US" sz="3200" dirty="0"/>
              <a:t>as </a:t>
            </a:r>
            <a:r>
              <a:rPr lang="en-US" sz="3200" dirty="0" smtClean="0"/>
              <a:t>follows: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3071810"/>
            <a:ext cx="8229600" cy="3286148"/>
          </a:xfrm>
        </p:spPr>
        <p:txBody>
          <a:bodyPr/>
          <a:lstStyle/>
          <a:p>
            <a:pPr algn="just" rtl="0"/>
            <a:r>
              <a:rPr lang="en-US" b="1" dirty="0" smtClean="0"/>
              <a:t>Foreignness:</a:t>
            </a:r>
            <a:r>
              <a:rPr lang="en-US" dirty="0" smtClean="0"/>
              <a:t> molecules recognized as “Self” are not immunogenic.  </a:t>
            </a:r>
          </a:p>
          <a:p>
            <a:pPr algn="just" rtl="0"/>
            <a:r>
              <a:rPr lang="en-US" b="1" dirty="0" smtClean="0"/>
              <a:t>Molecular size: </a:t>
            </a:r>
            <a:r>
              <a:rPr lang="en-US" dirty="0" smtClean="0"/>
              <a:t>molecules with molecular weight &lt; 10.000 is considered as non-immunogenic or weakly immunogenic. </a:t>
            </a:r>
          </a:p>
          <a:p>
            <a:pPr algn="just" rtl="0"/>
            <a:r>
              <a:rPr lang="en-US" b="1" dirty="0" smtClean="0"/>
              <a:t>Chemical- structural complexity: </a:t>
            </a:r>
            <a:r>
              <a:rPr lang="en-US" dirty="0" smtClean="0"/>
              <a:t>A </a:t>
            </a:r>
            <a:r>
              <a:rPr lang="en-US" dirty="0"/>
              <a:t>certain amount of chemical complexity is </a:t>
            </a:r>
            <a:r>
              <a:rPr lang="en-US" dirty="0" smtClean="0"/>
              <a:t>required.   </a:t>
            </a:r>
          </a:p>
          <a:p>
            <a:pPr algn="just" rtl="0"/>
            <a:endParaRPr lang="ar-IQ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214423"/>
            <a:ext cx="8229600" cy="4286279"/>
          </a:xfrm>
        </p:spPr>
        <p:txBody>
          <a:bodyPr>
            <a:normAutofit/>
          </a:bodyPr>
          <a:lstStyle/>
          <a:p>
            <a:pPr algn="just" rtl="0"/>
            <a:r>
              <a:rPr lang="en-US" b="1" dirty="0" smtClean="0"/>
              <a:t>Antigenic determinants (Epitopes): </a:t>
            </a:r>
            <a:r>
              <a:rPr lang="en-US" dirty="0" smtClean="0"/>
              <a:t>they </a:t>
            </a:r>
            <a:r>
              <a:rPr lang="en-US" dirty="0"/>
              <a:t>are small chemical groups on the antigen </a:t>
            </a:r>
            <a:r>
              <a:rPr lang="en-US" dirty="0" smtClean="0"/>
              <a:t>molecule that </a:t>
            </a:r>
            <a:r>
              <a:rPr lang="en-US" dirty="0"/>
              <a:t>can elicit and react with antibody. An antigen </a:t>
            </a:r>
            <a:r>
              <a:rPr lang="en-US" dirty="0" smtClean="0"/>
              <a:t>can have </a:t>
            </a:r>
            <a:r>
              <a:rPr lang="en-US" dirty="0"/>
              <a:t>one or more determinants (epitopes). Most </a:t>
            </a:r>
            <a:r>
              <a:rPr lang="en-US" dirty="0" smtClean="0"/>
              <a:t>antigens have </a:t>
            </a:r>
            <a:r>
              <a:rPr lang="en-US" dirty="0"/>
              <a:t>many determinants (i.e., they are multivalent). In </a:t>
            </a:r>
            <a:r>
              <a:rPr lang="en-US" dirty="0" smtClean="0"/>
              <a:t>general, a </a:t>
            </a:r>
            <a:r>
              <a:rPr lang="en-US" dirty="0"/>
              <a:t>determinant is roughly five amino acids or sugars </a:t>
            </a:r>
            <a:r>
              <a:rPr lang="en-US" dirty="0" smtClean="0"/>
              <a:t>in size</a:t>
            </a:r>
            <a:r>
              <a:rPr lang="en-US" dirty="0"/>
              <a:t>.</a:t>
            </a:r>
            <a:endParaRPr lang="ar-IQ" dirty="0"/>
          </a:p>
        </p:txBody>
      </p:sp>
      <p:pic>
        <p:nvPicPr>
          <p:cNvPr id="24577" name="Picture 1" descr="C:\Users\المحترف للحاسبات\Pictures\OSC_Microbio_18_02_epitop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4429132"/>
            <a:ext cx="3248026" cy="163676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8229600" cy="2000264"/>
          </a:xfrm>
        </p:spPr>
        <p:txBody>
          <a:bodyPr/>
          <a:lstStyle/>
          <a:p>
            <a:pPr algn="just" rtl="0"/>
            <a:r>
              <a:rPr lang="en-US" b="1" dirty="0" smtClean="0"/>
              <a:t>Dosage, route and timing of antigen administration: </a:t>
            </a:r>
            <a:r>
              <a:rPr lang="en-US" dirty="0"/>
              <a:t>These factors also affect </a:t>
            </a:r>
            <a:r>
              <a:rPr lang="en-US" dirty="0" smtClean="0"/>
              <a:t>immunogenicity. </a:t>
            </a:r>
            <a:endParaRPr lang="ar-IQ" b="1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428876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Adjuvants</a:t>
            </a:r>
            <a:endParaRPr lang="ar-IQ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28596" y="1214422"/>
            <a:ext cx="8229600" cy="2428892"/>
          </a:xfrm>
        </p:spPr>
        <p:txBody>
          <a:bodyPr>
            <a:normAutofit/>
          </a:bodyPr>
          <a:lstStyle/>
          <a:p>
            <a:pPr algn="just" rtl="0">
              <a:buNone/>
            </a:pPr>
            <a:r>
              <a:rPr lang="en-US" dirty="0" smtClean="0"/>
              <a:t>		Adjuvants </a:t>
            </a:r>
            <a:r>
              <a:rPr lang="en-US" dirty="0"/>
              <a:t>enhance the immune response to an immunogen</a:t>
            </a:r>
            <a:r>
              <a:rPr lang="en-US" dirty="0" smtClean="0"/>
              <a:t>. They </a:t>
            </a:r>
            <a:r>
              <a:rPr lang="en-US" dirty="0"/>
              <a:t>are chemically unrelated to the immunogen </a:t>
            </a:r>
            <a:r>
              <a:rPr lang="en-US" dirty="0" smtClean="0"/>
              <a:t>and differ </a:t>
            </a:r>
            <a:r>
              <a:rPr lang="en-US" dirty="0"/>
              <a:t>from a carrier protein because the adjuvant is </a:t>
            </a:r>
            <a:r>
              <a:rPr lang="en-US" dirty="0" smtClean="0"/>
              <a:t>not covalently </a:t>
            </a:r>
            <a:r>
              <a:rPr lang="en-US" dirty="0"/>
              <a:t>bound to the immunogen, whereas </a:t>
            </a:r>
            <a:r>
              <a:rPr lang="en-US" dirty="0" smtClean="0"/>
              <a:t>the carrier protein </a:t>
            </a:r>
            <a:r>
              <a:rPr lang="en-US" dirty="0"/>
              <a:t>is.</a:t>
            </a:r>
            <a:endParaRPr lang="ar-IQ" dirty="0"/>
          </a:p>
        </p:txBody>
      </p:sp>
      <p:pic>
        <p:nvPicPr>
          <p:cNvPr id="22529" name="Picture 1" descr="C:\Users\المحترف للحاسبات\Pictures\Effect-of-adjuvant-sc-696x3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779963"/>
            <a:ext cx="4957774" cy="279230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95326"/>
            <a:ext cx="8229600" cy="990600"/>
          </a:xfrm>
        </p:spPr>
        <p:txBody>
          <a:bodyPr>
            <a:normAutofit/>
          </a:bodyPr>
          <a:lstStyle/>
          <a:p>
            <a:pPr algn="l" rtl="0"/>
            <a:r>
              <a:rPr lang="en-US" sz="3200" u="sng" dirty="0" smtClean="0"/>
              <a:t>Adjuvants can act in a variety of ways: </a:t>
            </a:r>
            <a:endParaRPr lang="ar-IQ" sz="3200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2214554"/>
            <a:ext cx="8229600" cy="3500462"/>
          </a:xfrm>
        </p:spPr>
        <p:txBody>
          <a:bodyPr>
            <a:normAutofit/>
          </a:bodyPr>
          <a:lstStyle/>
          <a:p>
            <a:pPr algn="just" rtl="0"/>
            <a:r>
              <a:rPr lang="en-US" dirty="0" smtClean="0"/>
              <a:t>Cause slow </a:t>
            </a:r>
            <a:r>
              <a:rPr lang="en-US" dirty="0"/>
              <a:t>release of immunogen, thereby prolonging </a:t>
            </a:r>
            <a:r>
              <a:rPr lang="en-US" dirty="0" smtClean="0"/>
              <a:t>the stimulus.</a:t>
            </a:r>
          </a:p>
          <a:p>
            <a:pPr algn="just" rtl="0"/>
            <a:r>
              <a:rPr lang="en-US" dirty="0" smtClean="0"/>
              <a:t>Enhance </a:t>
            </a:r>
            <a:r>
              <a:rPr lang="en-US" dirty="0"/>
              <a:t>uptake of immunogen by </a:t>
            </a:r>
            <a:r>
              <a:rPr lang="en-US" dirty="0" smtClean="0"/>
              <a:t>antigen-presenting cells.</a:t>
            </a:r>
          </a:p>
          <a:p>
            <a:pPr algn="just" rtl="0"/>
            <a:r>
              <a:rPr lang="en-US" dirty="0" smtClean="0"/>
              <a:t>Induce co-stimulatory molecules. </a:t>
            </a:r>
          </a:p>
          <a:p>
            <a:pPr algn="just" rtl="0"/>
            <a:r>
              <a:rPr lang="en-US" dirty="0" smtClean="0"/>
              <a:t>Stimulate </a:t>
            </a:r>
            <a:r>
              <a:rPr lang="en-US" dirty="0"/>
              <a:t>Toll-like receptors </a:t>
            </a:r>
            <a:r>
              <a:rPr lang="en-US" dirty="0" smtClean="0"/>
              <a:t>on </a:t>
            </a:r>
            <a:r>
              <a:rPr lang="en-US" dirty="0"/>
              <a:t>the surface of </a:t>
            </a:r>
            <a:r>
              <a:rPr lang="en-US" dirty="0" smtClean="0"/>
              <a:t>macrophages. </a:t>
            </a:r>
            <a:endParaRPr lang="ar-IQ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260491"/>
            <a:ext cx="8229600" cy="1954195"/>
          </a:xfrm>
        </p:spPr>
        <p:txBody>
          <a:bodyPr/>
          <a:lstStyle/>
          <a:p>
            <a:pPr algn="just" rtl="0">
              <a:buNone/>
            </a:pPr>
            <a:r>
              <a:rPr lang="en-US" dirty="0" smtClean="0"/>
              <a:t>		One of the important aspects of adjuvants usage in medical field is through its use in vaccine production for some types of vaccines (e.g. aluminum hydroxide and lipids) . </a:t>
            </a:r>
            <a:endParaRPr lang="ar-IQ" dirty="0"/>
          </a:p>
        </p:txBody>
      </p:sp>
      <p:pic>
        <p:nvPicPr>
          <p:cNvPr id="20481" name="Picture 1" descr="C:\Users\المحترف للحاسبات\Pictures\vaccination-gty-er-181024_hpMain_16x9_9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7980" y="3393299"/>
            <a:ext cx="5651508" cy="317897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357438"/>
            <a:ext cx="8229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Immune Response</a:t>
            </a:r>
            <a:endParaRPr lang="ar-IQ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189053"/>
            <a:ext cx="8229600" cy="4525963"/>
          </a:xfrm>
        </p:spPr>
        <p:txBody>
          <a:bodyPr/>
          <a:lstStyle/>
          <a:p>
            <a:pPr algn="just" rtl="0">
              <a:buNone/>
            </a:pPr>
            <a:r>
              <a:rPr lang="en-US" dirty="0" smtClean="0"/>
              <a:t>		Antigens </a:t>
            </a:r>
            <a:r>
              <a:rPr lang="en-US" dirty="0"/>
              <a:t>are </a:t>
            </a:r>
            <a:r>
              <a:rPr lang="en-US" b="1" dirty="0"/>
              <a:t>molecules that react with antibodies</a:t>
            </a:r>
            <a:r>
              <a:rPr lang="en-US" dirty="0"/>
              <a:t>, </a:t>
            </a:r>
            <a:r>
              <a:rPr lang="en-US" dirty="0" smtClean="0"/>
              <a:t>whereas immunogens </a:t>
            </a:r>
            <a:r>
              <a:rPr lang="en-US" dirty="0"/>
              <a:t>are </a:t>
            </a:r>
            <a:r>
              <a:rPr lang="en-US" b="1" dirty="0" smtClean="0"/>
              <a:t>molecules </a:t>
            </a:r>
            <a:r>
              <a:rPr lang="en-US" b="1" dirty="0"/>
              <a:t>that induce an </a:t>
            </a:r>
            <a:r>
              <a:rPr lang="en-US" b="1" dirty="0" smtClean="0"/>
              <a:t>immune response</a:t>
            </a:r>
            <a:r>
              <a:rPr lang="en-US" dirty="0"/>
              <a:t>. In most cases, antigens are immunogens, and </a:t>
            </a:r>
            <a:r>
              <a:rPr lang="en-US" dirty="0" smtClean="0"/>
              <a:t>the terms </a:t>
            </a:r>
            <a:r>
              <a:rPr lang="en-US" dirty="0"/>
              <a:t>are used interchangeably.</a:t>
            </a:r>
            <a:endParaRPr lang="ar-IQ" dirty="0"/>
          </a:p>
        </p:txBody>
      </p:sp>
      <p:pic>
        <p:nvPicPr>
          <p:cNvPr id="35843" name="Picture 3" descr="C:\Users\المحترف للحاسبات\Pictures\antige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3214686"/>
            <a:ext cx="2074806" cy="292893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2714644"/>
          </a:xfrm>
        </p:spPr>
        <p:txBody>
          <a:bodyPr>
            <a:noAutofit/>
          </a:bodyPr>
          <a:lstStyle/>
          <a:p>
            <a:pPr algn="just" rtl="0"/>
            <a:r>
              <a:rPr lang="en-US" sz="2800" dirty="0" smtClean="0"/>
              <a:t>	Cell- mediated immunity and antibodies are both highly specific for the invading organism. The process by which these host defenses originate can be </a:t>
            </a:r>
            <a:r>
              <a:rPr lang="en-US" sz="2800" dirty="0" smtClean="0"/>
              <a:t>summarized </a:t>
            </a:r>
            <a:r>
              <a:rPr lang="en-US" sz="2800" dirty="0" smtClean="0"/>
              <a:t>by </a:t>
            </a:r>
            <a:r>
              <a:rPr lang="en-US" sz="2800" dirty="0" smtClean="0"/>
              <a:t>three actions</a:t>
            </a:r>
            <a:r>
              <a:rPr lang="en-US" sz="2800" dirty="0" smtClean="0"/>
              <a:t>:</a:t>
            </a:r>
            <a:endParaRPr lang="ar-IQ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3786190"/>
            <a:ext cx="8229600" cy="2643206"/>
          </a:xfrm>
        </p:spPr>
        <p:txBody>
          <a:bodyPr>
            <a:normAutofit/>
          </a:bodyPr>
          <a:lstStyle/>
          <a:p>
            <a:pPr algn="just" rtl="0"/>
            <a:r>
              <a:rPr lang="en-US" b="1" dirty="0" smtClean="0"/>
              <a:t>Recognition </a:t>
            </a:r>
            <a:r>
              <a:rPr lang="en-US" dirty="0" smtClean="0"/>
              <a:t>of the foreign organism (i.e. antigen) by specific immune cells. </a:t>
            </a:r>
          </a:p>
          <a:p>
            <a:pPr algn="just" rtl="0"/>
            <a:r>
              <a:rPr lang="en-US" b="1" dirty="0" smtClean="0"/>
              <a:t>Activation </a:t>
            </a:r>
            <a:r>
              <a:rPr lang="en-US" dirty="0" smtClean="0"/>
              <a:t>of these immune cells to produce a specific response (e.g., antibodies). </a:t>
            </a:r>
          </a:p>
          <a:p>
            <a:pPr algn="just" rtl="0"/>
            <a:r>
              <a:rPr lang="en-US" b="1" dirty="0" smtClean="0"/>
              <a:t>Response </a:t>
            </a:r>
            <a:r>
              <a:rPr lang="en-US" dirty="0" smtClean="0"/>
              <a:t>that specifically targets the organism for destruction</a:t>
            </a:r>
            <a:r>
              <a:rPr lang="en-US" dirty="0" smtClean="0"/>
              <a:t>.</a:t>
            </a:r>
            <a:endParaRPr lang="ar-IQ" dirty="0" smtClean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571480"/>
            <a:ext cx="5809440" cy="620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8229600" cy="4554551"/>
          </a:xfrm>
        </p:spPr>
        <p:txBody>
          <a:bodyPr/>
          <a:lstStyle/>
          <a:p>
            <a:pPr algn="just" rtl="0">
              <a:buNone/>
            </a:pPr>
            <a:r>
              <a:rPr lang="en-US" dirty="0" smtClean="0"/>
              <a:t>		When a microorganism enters the body and engulfed by the macrophage, This microorganism is </a:t>
            </a:r>
            <a:r>
              <a:rPr lang="en-US" dirty="0"/>
              <a:t>broken down, and fragments of it called </a:t>
            </a:r>
            <a:r>
              <a:rPr lang="en-US" b="1" dirty="0" smtClean="0"/>
              <a:t>antigens </a:t>
            </a:r>
            <a:r>
              <a:rPr lang="en-US" dirty="0" smtClean="0"/>
              <a:t>or </a:t>
            </a:r>
            <a:r>
              <a:rPr lang="en-US" b="1" dirty="0"/>
              <a:t>epitopes </a:t>
            </a:r>
            <a:r>
              <a:rPr lang="en-US" dirty="0"/>
              <a:t>appear on the surface of the macrophage </a:t>
            </a:r>
            <a:r>
              <a:rPr lang="en-US" dirty="0" smtClean="0"/>
              <a:t>in association </a:t>
            </a:r>
            <a:r>
              <a:rPr lang="en-US" dirty="0"/>
              <a:t>with </a:t>
            </a:r>
            <a:r>
              <a:rPr lang="en-US" b="1" dirty="0"/>
              <a:t>class II major </a:t>
            </a:r>
            <a:r>
              <a:rPr lang="en-US" b="1" dirty="0" err="1"/>
              <a:t>histocompatibility</a:t>
            </a:r>
            <a:r>
              <a:rPr lang="en-US" b="1" dirty="0"/>
              <a:t> </a:t>
            </a:r>
            <a:r>
              <a:rPr lang="en-US" b="1" dirty="0" smtClean="0"/>
              <a:t>complex (MHC</a:t>
            </a:r>
            <a:r>
              <a:rPr lang="en-US" b="1" dirty="0"/>
              <a:t>) proteins</a:t>
            </a:r>
            <a:r>
              <a:rPr lang="en-US" b="1" dirty="0" smtClean="0"/>
              <a:t>. </a:t>
            </a:r>
            <a:r>
              <a:rPr lang="en-US" dirty="0" smtClean="0"/>
              <a:t>  </a:t>
            </a:r>
            <a:endParaRPr lang="ar-IQ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1714512"/>
          </a:xfrm>
        </p:spPr>
        <p:txBody>
          <a:bodyPr/>
          <a:lstStyle/>
          <a:p>
            <a:pPr algn="just" rtl="0">
              <a:buNone/>
            </a:pPr>
            <a:r>
              <a:rPr lang="en-US" dirty="0" smtClean="0"/>
              <a:t>		The </a:t>
            </a:r>
            <a:r>
              <a:rPr lang="en-US" dirty="0"/>
              <a:t>antigen–class II MHC </a:t>
            </a:r>
            <a:r>
              <a:rPr lang="en-US" dirty="0" smtClean="0"/>
              <a:t>protein complex </a:t>
            </a:r>
            <a:r>
              <a:rPr lang="en-US" dirty="0"/>
              <a:t>interacts with an antigen-specific receptor on </a:t>
            </a:r>
            <a:r>
              <a:rPr lang="en-US" dirty="0" smtClean="0"/>
              <a:t>the surface </a:t>
            </a:r>
            <a:r>
              <a:rPr lang="en-US" dirty="0"/>
              <a:t>of a </a:t>
            </a:r>
            <a:r>
              <a:rPr lang="en-US" b="1" dirty="0"/>
              <a:t>helper T </a:t>
            </a:r>
            <a:r>
              <a:rPr lang="en-US" b="1" dirty="0" smtClean="0"/>
              <a:t>lymphocyte. </a:t>
            </a:r>
            <a:endParaRPr lang="ar-IQ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6455" y="2914670"/>
            <a:ext cx="5095875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8229600" cy="3857652"/>
          </a:xfrm>
        </p:spPr>
        <p:txBody>
          <a:bodyPr/>
          <a:lstStyle/>
          <a:p>
            <a:pPr algn="just" rtl="0">
              <a:buNone/>
            </a:pPr>
            <a:r>
              <a:rPr lang="en-US" dirty="0" smtClean="0"/>
              <a:t>		Activation </a:t>
            </a:r>
            <a:r>
              <a:rPr lang="en-US" dirty="0"/>
              <a:t>and </a:t>
            </a:r>
            <a:r>
              <a:rPr lang="en-US" dirty="0" smtClean="0"/>
              <a:t>clonal proliferation </a:t>
            </a:r>
            <a:r>
              <a:rPr lang="en-US" dirty="0"/>
              <a:t>of this antigen-specific helper T cell occur </a:t>
            </a:r>
            <a:r>
              <a:rPr lang="en-US" dirty="0" smtClean="0"/>
              <a:t>as a </a:t>
            </a:r>
            <a:r>
              <a:rPr lang="en-US" dirty="0"/>
              <a:t>result of the production of </a:t>
            </a:r>
            <a:r>
              <a:rPr lang="en-US" b="1" dirty="0"/>
              <a:t>interleukins, </a:t>
            </a:r>
            <a:r>
              <a:rPr lang="en-US" dirty="0"/>
              <a:t>the most </a:t>
            </a:r>
            <a:r>
              <a:rPr lang="en-US" dirty="0" smtClean="0"/>
              <a:t>important of </a:t>
            </a:r>
            <a:r>
              <a:rPr lang="en-US" dirty="0"/>
              <a:t>which are interleukin-2 (T cell growth factor) </a:t>
            </a:r>
            <a:r>
              <a:rPr lang="en-US" dirty="0" smtClean="0"/>
              <a:t>and </a:t>
            </a:r>
            <a:r>
              <a:rPr lang="en-US" b="1" dirty="0" smtClean="0"/>
              <a:t>gamma </a:t>
            </a:r>
            <a:r>
              <a:rPr lang="en-US" b="1" dirty="0"/>
              <a:t>interferon (activates macrophages).</a:t>
            </a:r>
            <a:endParaRPr lang="ar-IQ" dirty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just" rtl="0">
              <a:buNone/>
            </a:pPr>
            <a:r>
              <a:rPr lang="en-US" dirty="0" smtClean="0"/>
              <a:t>		</a:t>
            </a:r>
            <a:endParaRPr lang="ar-IQ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9486" y="1214422"/>
            <a:ext cx="7918794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500034" y="1142984"/>
            <a:ext cx="8229600" cy="2357454"/>
          </a:xfrm>
        </p:spPr>
        <p:txBody>
          <a:bodyPr/>
          <a:lstStyle/>
          <a:p>
            <a:pPr algn="just" rtl="0">
              <a:buNone/>
            </a:pPr>
            <a:r>
              <a:rPr lang="en-US" dirty="0"/>
              <a:t>	</a:t>
            </a:r>
            <a:r>
              <a:rPr lang="en-US" dirty="0" smtClean="0"/>
              <a:t>	In case of viral infection, </a:t>
            </a:r>
            <a:r>
              <a:rPr lang="en-US" b="1" dirty="0" smtClean="0"/>
              <a:t>cellular mediated immunity (i.e. cytotoxic T cells) </a:t>
            </a:r>
            <a:r>
              <a:rPr lang="en-US" dirty="0" smtClean="0"/>
              <a:t>are activated against </a:t>
            </a:r>
            <a:r>
              <a:rPr lang="en-US" dirty="0"/>
              <a:t>virus-infected </a:t>
            </a:r>
            <a:r>
              <a:rPr lang="en-US" dirty="0" smtClean="0"/>
              <a:t>cells after appearance of viral </a:t>
            </a:r>
            <a:r>
              <a:rPr lang="en-US" dirty="0"/>
              <a:t>envelope glycoproteins </a:t>
            </a:r>
            <a:r>
              <a:rPr lang="en-US" dirty="0" smtClean="0"/>
              <a:t>on </a:t>
            </a:r>
            <a:r>
              <a:rPr lang="en-US" dirty="0"/>
              <a:t>the </a:t>
            </a:r>
            <a:r>
              <a:rPr lang="en-US" dirty="0" smtClean="0"/>
              <a:t>surface of </a:t>
            </a:r>
            <a:r>
              <a:rPr lang="en-US" dirty="0"/>
              <a:t>the infected cell in association with </a:t>
            </a:r>
            <a:r>
              <a:rPr lang="en-US" b="1" dirty="0"/>
              <a:t>class I </a:t>
            </a:r>
            <a:r>
              <a:rPr lang="en-US" b="1" dirty="0" smtClean="0"/>
              <a:t>MHC proteins</a:t>
            </a:r>
            <a:r>
              <a:rPr lang="en-US" b="1" dirty="0"/>
              <a:t>.</a:t>
            </a:r>
            <a:endParaRPr lang="ar-IQ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94" y="3500438"/>
            <a:ext cx="516255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29600" cy="2214578"/>
          </a:xfrm>
        </p:spPr>
        <p:txBody>
          <a:bodyPr>
            <a:normAutofit/>
          </a:bodyPr>
          <a:lstStyle/>
          <a:p>
            <a:pPr algn="just" rtl="0">
              <a:buNone/>
            </a:pPr>
            <a:r>
              <a:rPr lang="en-US" dirty="0" smtClean="0"/>
              <a:t>		A </a:t>
            </a:r>
            <a:r>
              <a:rPr lang="en-US" dirty="0"/>
              <a:t>cytotoxic T cell binds via its </a:t>
            </a:r>
            <a:r>
              <a:rPr lang="en-US" dirty="0" smtClean="0"/>
              <a:t>antigen-specific receptor </a:t>
            </a:r>
            <a:r>
              <a:rPr lang="en-US" dirty="0"/>
              <a:t>to the viral antigen–class I MHC protein </a:t>
            </a:r>
            <a:r>
              <a:rPr lang="en-US" dirty="0" smtClean="0"/>
              <a:t>complex and </a:t>
            </a:r>
            <a:r>
              <a:rPr lang="en-US" dirty="0"/>
              <a:t>is stimulated to grow into a clone of cells </a:t>
            </a:r>
            <a:r>
              <a:rPr lang="en-US" dirty="0" smtClean="0"/>
              <a:t>(by interleukin- 2 </a:t>
            </a:r>
            <a:r>
              <a:rPr lang="en-US" dirty="0"/>
              <a:t>produced by helper T </a:t>
            </a:r>
            <a:r>
              <a:rPr lang="en-US" dirty="0" smtClean="0"/>
              <a:t>cells). </a:t>
            </a:r>
            <a:endParaRPr lang="ar-IQ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94" y="3500438"/>
            <a:ext cx="516255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171572"/>
            <a:ext cx="8229600" cy="2328866"/>
          </a:xfrm>
        </p:spPr>
        <p:txBody>
          <a:bodyPr/>
          <a:lstStyle/>
          <a:p>
            <a:pPr algn="just" rtl="0">
              <a:buNone/>
            </a:pPr>
            <a:r>
              <a:rPr lang="en-US" dirty="0" smtClean="0"/>
              <a:t>		These cytotoxic T cells specifically kill the virus–infected cells by recognizing viral antigen–class I MHC protein complexes on the cell surface and releasing perforins that destroy the membrane of the infected cell.</a:t>
            </a:r>
            <a:endParaRPr lang="ar-IQ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94" y="3500438"/>
            <a:ext cx="516255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8229600" cy="2928958"/>
          </a:xfrm>
        </p:spPr>
        <p:txBody>
          <a:bodyPr/>
          <a:lstStyle/>
          <a:p>
            <a:pPr algn="just" rtl="0">
              <a:buNone/>
            </a:pPr>
            <a:r>
              <a:rPr lang="en-US" dirty="0" smtClean="0"/>
              <a:t>		The antibody-mediated immunity (antibody synthesis) typically involves the cooperation of three cells: </a:t>
            </a:r>
            <a:r>
              <a:rPr lang="en-US" b="1" dirty="0" smtClean="0"/>
              <a:t>antigen-presenting cells </a:t>
            </a:r>
            <a:r>
              <a:rPr lang="en-US" dirty="0" smtClean="0"/>
              <a:t>(e.g., dendritic cells and macrophages), </a:t>
            </a:r>
            <a:r>
              <a:rPr lang="en-US" b="1" dirty="0" smtClean="0"/>
              <a:t>helper T cells, </a:t>
            </a:r>
            <a:r>
              <a:rPr lang="en-US" dirty="0" smtClean="0"/>
              <a:t>and</a:t>
            </a:r>
            <a:r>
              <a:rPr lang="en-US" b="1" dirty="0" smtClean="0"/>
              <a:t> B cells.</a:t>
            </a:r>
            <a:endParaRPr lang="ar-IQ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160465"/>
            <a:ext cx="8229600" cy="2625725"/>
          </a:xfrm>
        </p:spPr>
        <p:txBody>
          <a:bodyPr/>
          <a:lstStyle/>
          <a:p>
            <a:pPr algn="just" rtl="0">
              <a:buNone/>
            </a:pPr>
            <a:r>
              <a:rPr lang="en-US" dirty="0" smtClean="0"/>
              <a:t>		However</a:t>
            </a:r>
            <a:r>
              <a:rPr lang="en-US" dirty="0"/>
              <a:t>, there are </a:t>
            </a:r>
            <a:r>
              <a:rPr lang="en-US" dirty="0" smtClean="0"/>
              <a:t>certain important exceptions </a:t>
            </a:r>
            <a:r>
              <a:rPr lang="en-US" dirty="0"/>
              <a:t>(e.g., haptens). A </a:t>
            </a:r>
            <a:r>
              <a:rPr lang="en-US" b="1" dirty="0"/>
              <a:t>hapten </a:t>
            </a:r>
            <a:r>
              <a:rPr lang="en-US" dirty="0"/>
              <a:t>is a </a:t>
            </a:r>
            <a:r>
              <a:rPr lang="en-US" dirty="0" smtClean="0"/>
              <a:t>molecule that </a:t>
            </a:r>
            <a:r>
              <a:rPr lang="en-US" dirty="0"/>
              <a:t>is not immunogenic by itself but can react </a:t>
            </a:r>
            <a:r>
              <a:rPr lang="en-US" dirty="0" smtClean="0"/>
              <a:t>with specific </a:t>
            </a:r>
            <a:r>
              <a:rPr lang="en-US" dirty="0"/>
              <a:t>antibody.</a:t>
            </a:r>
            <a:endParaRPr lang="ar-IQ" dirty="0"/>
          </a:p>
        </p:txBody>
      </p:sp>
      <p:pic>
        <p:nvPicPr>
          <p:cNvPr id="34818" name="Picture 2" descr="C:\Users\المحترف للحاسبات\Pictures\anti-hapten antibody producti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3234" y="3786190"/>
            <a:ext cx="8202170" cy="220058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1643074"/>
          </a:xfrm>
        </p:spPr>
        <p:txBody>
          <a:bodyPr/>
          <a:lstStyle/>
          <a:p>
            <a:pPr algn="just" rtl="0">
              <a:buNone/>
            </a:pPr>
            <a:r>
              <a:rPr lang="en-US" dirty="0" smtClean="0"/>
              <a:t>		After processing by an antigen-presenting cell, fragments of antigen appear on the surface of that cell in association with </a:t>
            </a:r>
            <a:r>
              <a:rPr lang="en-US" b="1" dirty="0" smtClean="0"/>
              <a:t>class II MHC proteins.</a:t>
            </a:r>
            <a:endParaRPr lang="ar-IQ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6455" y="2843232"/>
            <a:ext cx="5095875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29600" cy="2786082"/>
          </a:xfrm>
        </p:spPr>
        <p:txBody>
          <a:bodyPr>
            <a:normAutofit/>
          </a:bodyPr>
          <a:lstStyle/>
          <a:p>
            <a:pPr algn="just" rtl="0">
              <a:buNone/>
            </a:pPr>
            <a:r>
              <a:rPr lang="en-US" dirty="0" smtClean="0"/>
              <a:t>		The antigen–class II MHC protein complex binds to receptors on the surface of a helper T cell specific for that antigen. This activates the helper T cells to produce interleukins such as interleukin-2 (IL-2), IL-4, and IL-5. These interleukins activate the B cell to produce antibodies specific for that antigen.</a:t>
            </a:r>
            <a:endParaRPr lang="ar-IQ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829974"/>
            <a:ext cx="5286412" cy="2813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285861"/>
            <a:ext cx="4329114" cy="4714907"/>
          </a:xfrm>
        </p:spPr>
        <p:txBody>
          <a:bodyPr/>
          <a:lstStyle/>
          <a:p>
            <a:pPr algn="just" rtl="0">
              <a:buNone/>
            </a:pPr>
            <a:r>
              <a:rPr lang="en-US" dirty="0" smtClean="0"/>
              <a:t>		The activated B cell proliferates </a:t>
            </a:r>
            <a:r>
              <a:rPr lang="en-US" dirty="0" smtClean="0"/>
              <a:t>and then </a:t>
            </a:r>
            <a:r>
              <a:rPr lang="en-US" dirty="0" smtClean="0"/>
              <a:t>differentiates to form many plasma cells that secrete large amounts of </a:t>
            </a:r>
            <a:r>
              <a:rPr lang="en-US" b="1" dirty="0" smtClean="0"/>
              <a:t>immuno-globulins (antibodies</a:t>
            </a:r>
            <a:r>
              <a:rPr lang="en-US" b="1" dirty="0" smtClean="0"/>
              <a:t>).</a:t>
            </a:r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50" y="1362093"/>
            <a:ext cx="2419350" cy="463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8229600" cy="3571900"/>
          </a:xfrm>
        </p:spPr>
        <p:txBody>
          <a:bodyPr>
            <a:normAutofit/>
          </a:bodyPr>
          <a:lstStyle/>
          <a:p>
            <a:pPr algn="just" rtl="0">
              <a:buNone/>
            </a:pPr>
            <a:r>
              <a:rPr lang="en-US" dirty="0" smtClean="0"/>
              <a:t>		Although antibody formation usually involves helper T cells, certain antigens (e.g., bacterial polysaccharides) can activate B cells directly, without the help of T cells, and are called </a:t>
            </a:r>
            <a:r>
              <a:rPr lang="en-US" b="1" dirty="0" smtClean="0"/>
              <a:t>T cell–independent antigens. </a:t>
            </a:r>
            <a:r>
              <a:rPr lang="en-US" dirty="0" smtClean="0"/>
              <a:t>In this T cell–independent response, only </a:t>
            </a:r>
            <a:r>
              <a:rPr lang="en-US" b="1" dirty="0" smtClean="0"/>
              <a:t>IgM</a:t>
            </a:r>
            <a:r>
              <a:rPr lang="en-US" dirty="0" smtClean="0"/>
              <a:t> is produced by B cells. </a:t>
            </a:r>
            <a:endParaRPr lang="ar-IQ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2143140"/>
          </a:xfrm>
        </p:spPr>
        <p:txBody>
          <a:bodyPr>
            <a:noAutofit/>
          </a:bodyPr>
          <a:lstStyle/>
          <a:p>
            <a:pPr algn="just" rtl="0"/>
            <a:r>
              <a:rPr lang="en-US" sz="3200" dirty="0" smtClean="0"/>
              <a:t>	The B cells can perform two important functions during the induction process: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3286124"/>
            <a:ext cx="8229600" cy="2625725"/>
          </a:xfrm>
        </p:spPr>
        <p:txBody>
          <a:bodyPr/>
          <a:lstStyle/>
          <a:p>
            <a:pPr algn="just" rtl="0"/>
            <a:r>
              <a:rPr lang="en-US" dirty="0" smtClean="0"/>
              <a:t>They </a:t>
            </a:r>
            <a:r>
              <a:rPr lang="en-US" b="1" dirty="0" smtClean="0"/>
              <a:t>recognize antigens </a:t>
            </a:r>
            <a:r>
              <a:rPr lang="en-US" dirty="0" smtClean="0"/>
              <a:t>with their surface IgM that acts as an antigen receptor. </a:t>
            </a:r>
          </a:p>
          <a:p>
            <a:pPr algn="just" rtl="0"/>
            <a:r>
              <a:rPr lang="en-US" dirty="0" smtClean="0"/>
              <a:t>They </a:t>
            </a:r>
            <a:r>
              <a:rPr lang="en-US" b="1" dirty="0" smtClean="0"/>
              <a:t>present epitopes </a:t>
            </a:r>
            <a:r>
              <a:rPr lang="en-US" dirty="0" smtClean="0"/>
              <a:t>to helper T cells in association with class II MHC proteins.</a:t>
            </a:r>
            <a:endParaRPr lang="ar-IQ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8229600" cy="3071834"/>
          </a:xfrm>
        </p:spPr>
        <p:txBody>
          <a:bodyPr>
            <a:normAutofit/>
          </a:bodyPr>
          <a:lstStyle/>
          <a:p>
            <a:pPr algn="just" rtl="0">
              <a:buNone/>
            </a:pPr>
            <a:r>
              <a:rPr lang="en-US" dirty="0" smtClean="0"/>
              <a:t>		The IgM antigen receptor on the B cell can recognize not only foreign proteins but also carbohydrates, lipids, DNA, RNA, and other types of molecules. The class II MHC proteins of the B cell, however, can only present peptide fragments to the helper T cells.</a:t>
            </a:r>
            <a:endParaRPr lang="ar-IQ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71752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ar-IQ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160465"/>
            <a:ext cx="8229600" cy="5197493"/>
          </a:xfrm>
        </p:spPr>
        <p:txBody>
          <a:bodyPr/>
          <a:lstStyle/>
          <a:p>
            <a:pPr algn="just" rtl="0">
              <a:buNone/>
            </a:pPr>
            <a:r>
              <a:rPr lang="en-US" dirty="0" smtClean="0"/>
              <a:t>		Haptens </a:t>
            </a:r>
            <a:r>
              <a:rPr lang="en-US" dirty="0"/>
              <a:t>are usually small </a:t>
            </a:r>
            <a:r>
              <a:rPr lang="en-US" dirty="0" smtClean="0"/>
              <a:t>molecules (MW is less than 10.000), but some </a:t>
            </a:r>
            <a:r>
              <a:rPr lang="en-US" dirty="0"/>
              <a:t>high-molecular-weight nucleic acids are haptens </a:t>
            </a:r>
            <a:r>
              <a:rPr lang="en-US" dirty="0" smtClean="0"/>
              <a:t>as well</a:t>
            </a:r>
            <a:r>
              <a:rPr lang="en-US" dirty="0"/>
              <a:t>. Many drugs (e.g., penicillins) are haptens, and </a:t>
            </a:r>
            <a:r>
              <a:rPr lang="en-US" dirty="0" smtClean="0"/>
              <a:t>the </a:t>
            </a:r>
            <a:r>
              <a:rPr lang="en-US" dirty="0" err="1" smtClean="0"/>
              <a:t>catechol</a:t>
            </a:r>
            <a:r>
              <a:rPr lang="en-US" dirty="0" smtClean="0"/>
              <a:t> </a:t>
            </a:r>
            <a:r>
              <a:rPr lang="en-US" dirty="0"/>
              <a:t>in the plant oil that causes poison oak and </a:t>
            </a:r>
            <a:r>
              <a:rPr lang="en-US" dirty="0" smtClean="0"/>
              <a:t>poison ivy </a:t>
            </a:r>
            <a:r>
              <a:rPr lang="en-US" dirty="0"/>
              <a:t>is a hapten.</a:t>
            </a:r>
            <a:endParaRPr lang="ar-IQ" dirty="0"/>
          </a:p>
        </p:txBody>
      </p:sp>
      <p:pic>
        <p:nvPicPr>
          <p:cNvPr id="33793" name="Picture 1" descr="C:\Users\المحترف للحاسبات\Pictures\anti-hapten antibody producti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3234" y="3786190"/>
            <a:ext cx="8202170" cy="220058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8229600" cy="3357586"/>
          </a:xfrm>
        </p:spPr>
        <p:txBody>
          <a:bodyPr>
            <a:normAutofit/>
          </a:bodyPr>
          <a:lstStyle/>
          <a:p>
            <a:pPr algn="just" rtl="0">
              <a:buNone/>
            </a:pPr>
            <a:r>
              <a:rPr lang="en-US" dirty="0" smtClean="0"/>
              <a:t>		Haptens </a:t>
            </a:r>
            <a:r>
              <a:rPr lang="en-US" dirty="0"/>
              <a:t>are not immunogenic because they cannot </a:t>
            </a:r>
            <a:r>
              <a:rPr lang="en-US" dirty="0" smtClean="0"/>
              <a:t>activate helper </a:t>
            </a:r>
            <a:r>
              <a:rPr lang="en-US" dirty="0"/>
              <a:t>T cells. The failure of haptens to activate is </a:t>
            </a:r>
            <a:r>
              <a:rPr lang="en-US" dirty="0" smtClean="0"/>
              <a:t>due to </a:t>
            </a:r>
            <a:r>
              <a:rPr lang="en-US" dirty="0"/>
              <a:t>their inability to bind to </a:t>
            </a:r>
            <a:r>
              <a:rPr lang="en-US" dirty="0" smtClean="0"/>
              <a:t>Major Histocompatibility Complex (MHC) </a:t>
            </a:r>
            <a:r>
              <a:rPr lang="en-US" dirty="0"/>
              <a:t>proteins; they </a:t>
            </a:r>
            <a:r>
              <a:rPr lang="en-US" dirty="0" smtClean="0"/>
              <a:t>cannot </a:t>
            </a:r>
            <a:r>
              <a:rPr lang="en-US" dirty="0"/>
              <a:t>bind because they are not polypeptides and only </a:t>
            </a:r>
            <a:r>
              <a:rPr lang="en-US" dirty="0" smtClean="0"/>
              <a:t>polypeptides can </a:t>
            </a:r>
            <a:r>
              <a:rPr lang="en-US" dirty="0"/>
              <a:t>be presented by MHC proteins. </a:t>
            </a:r>
            <a:endParaRPr lang="ar-IQ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28596" y="1903433"/>
            <a:ext cx="8229600" cy="3954459"/>
          </a:xfrm>
        </p:spPr>
        <p:txBody>
          <a:bodyPr/>
          <a:lstStyle/>
          <a:p>
            <a:pPr algn="just" rtl="0">
              <a:buNone/>
            </a:pPr>
            <a:r>
              <a:rPr lang="en-US" dirty="0" smtClean="0"/>
              <a:t>		Furthermore, haptens are univalent and therefore cannot activate B cells by themselves.</a:t>
            </a:r>
            <a:endParaRPr lang="ar-IQ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3000396"/>
          </a:xfrm>
        </p:spPr>
        <p:txBody>
          <a:bodyPr/>
          <a:lstStyle/>
          <a:p>
            <a:pPr algn="just" rtl="0">
              <a:buNone/>
            </a:pPr>
            <a:r>
              <a:rPr lang="en-US" dirty="0" smtClean="0"/>
              <a:t>		Although </a:t>
            </a:r>
            <a:r>
              <a:rPr lang="en-US" dirty="0"/>
              <a:t>haptens cannot stimulate a primary or </a:t>
            </a:r>
            <a:r>
              <a:rPr lang="en-US" dirty="0" smtClean="0"/>
              <a:t>secondary response </a:t>
            </a:r>
            <a:r>
              <a:rPr lang="en-US" dirty="0"/>
              <a:t>by themselves, they can do so when </a:t>
            </a:r>
            <a:r>
              <a:rPr lang="en-US" dirty="0" smtClean="0"/>
              <a:t>covalently bound </a:t>
            </a:r>
            <a:r>
              <a:rPr lang="en-US" dirty="0"/>
              <a:t>to a “</a:t>
            </a:r>
            <a:r>
              <a:rPr lang="en-US" b="1" dirty="0"/>
              <a:t>carrier</a:t>
            </a:r>
            <a:r>
              <a:rPr lang="en-US" dirty="0"/>
              <a:t>” </a:t>
            </a:r>
            <a:r>
              <a:rPr lang="en-US" dirty="0" smtClean="0"/>
              <a:t>protein. </a:t>
            </a:r>
            <a:r>
              <a:rPr lang="en-US" dirty="0"/>
              <a:t>In </a:t>
            </a:r>
            <a:r>
              <a:rPr lang="en-US" dirty="0" smtClean="0"/>
              <a:t>this process</a:t>
            </a:r>
            <a:r>
              <a:rPr lang="en-US" dirty="0"/>
              <a:t>, the hapten interacts with an IgM receptor on the </a:t>
            </a:r>
            <a:r>
              <a:rPr lang="en-US" dirty="0" smtClean="0"/>
              <a:t>B cell </a:t>
            </a:r>
            <a:r>
              <a:rPr lang="en-US" dirty="0"/>
              <a:t>and the hapten</a:t>
            </a:r>
            <a:r>
              <a:rPr lang="en-US" dirty="0" smtClean="0"/>
              <a:t>– carrier </a:t>
            </a:r>
            <a:r>
              <a:rPr lang="en-US" dirty="0"/>
              <a:t>protein </a:t>
            </a:r>
            <a:r>
              <a:rPr lang="en-US" dirty="0" smtClean="0"/>
              <a:t>complex </a:t>
            </a:r>
            <a:r>
              <a:rPr lang="en-US" dirty="0"/>
              <a:t>is internalized.</a:t>
            </a:r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4000504"/>
            <a:ext cx="6058312" cy="2521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142985"/>
            <a:ext cx="8229600" cy="2500329"/>
          </a:xfrm>
        </p:spPr>
        <p:txBody>
          <a:bodyPr>
            <a:normAutofit/>
          </a:bodyPr>
          <a:lstStyle/>
          <a:p>
            <a:pPr algn="just" rtl="0">
              <a:buNone/>
            </a:pPr>
            <a:r>
              <a:rPr lang="en-US" dirty="0" smtClean="0"/>
              <a:t>		Haptens, such as drugs (e.g., penicillin) and poison oak oil, can </a:t>
            </a:r>
            <a:r>
              <a:rPr lang="en-US" dirty="0"/>
              <a:t>interact with our immune </a:t>
            </a:r>
            <a:r>
              <a:rPr lang="en-US" dirty="0" smtClean="0"/>
              <a:t>system when it bind </a:t>
            </a:r>
            <a:r>
              <a:rPr lang="en-US" dirty="0"/>
              <a:t>to our normal proteins, to which we are </a:t>
            </a:r>
            <a:r>
              <a:rPr lang="en-US" dirty="0" smtClean="0"/>
              <a:t>tolerant. </a:t>
            </a:r>
            <a:endParaRPr lang="ar-IQ" dirty="0"/>
          </a:p>
        </p:txBody>
      </p:sp>
      <p:pic>
        <p:nvPicPr>
          <p:cNvPr id="29697" name="Picture 1" descr="C:\Users\المحترف للحاسبات\Pictures\Hapt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929066"/>
            <a:ext cx="5483349" cy="22860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29600" cy="2428892"/>
          </a:xfrm>
        </p:spPr>
        <p:txBody>
          <a:bodyPr/>
          <a:lstStyle/>
          <a:p>
            <a:pPr algn="just" rtl="0">
              <a:buNone/>
            </a:pPr>
            <a:r>
              <a:rPr lang="en-US" dirty="0" smtClean="0"/>
              <a:t>		The hapten–protein combination now becomes immunogenic (i.e., the hapten modifies the protein sufficiently such that when the hapten–peptide combination is presented by the MHC protein, it is recognized as foreign).</a:t>
            </a:r>
            <a:endParaRPr lang="ar-IQ" dirty="0"/>
          </a:p>
        </p:txBody>
      </p:sp>
      <p:pic>
        <p:nvPicPr>
          <p:cNvPr id="4" name="Picture 1" descr="C:\Users\المحترف للحاسبات\Pictures\Hapt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929066"/>
            <a:ext cx="5483349" cy="22860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صل">
  <a:themeElements>
    <a:clrScheme name="أصل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أصل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أصل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165</TotalTime>
  <Words>251</Words>
  <Application>Microsoft Office PowerPoint</Application>
  <PresentationFormat>عرض على الشاشة (3:4)‏</PresentationFormat>
  <Paragraphs>51</Paragraphs>
  <Slides>36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36</vt:i4>
      </vt:variant>
    </vt:vector>
  </HeadingPairs>
  <TitlesOfParts>
    <vt:vector size="37" baseType="lpstr">
      <vt:lpstr>أصل</vt:lpstr>
      <vt:lpstr>Antigens and the Immune Response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 The features of molecules that determine immunogenicity are as follows:</vt:lpstr>
      <vt:lpstr>الشريحة 13</vt:lpstr>
      <vt:lpstr>الشريحة 14</vt:lpstr>
      <vt:lpstr>Adjuvants</vt:lpstr>
      <vt:lpstr>الشريحة 16</vt:lpstr>
      <vt:lpstr>Adjuvants can act in a variety of ways: </vt:lpstr>
      <vt:lpstr>الشريحة 18</vt:lpstr>
      <vt:lpstr>The Immune Response</vt:lpstr>
      <vt:lpstr> Cell- mediated immunity and antibodies are both highly specific for the invading organism. The process by which these host defenses originate can be summarized by three actions: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  <vt:lpstr>الشريحة 30</vt:lpstr>
      <vt:lpstr>الشريحة 31</vt:lpstr>
      <vt:lpstr>الشريحة 32</vt:lpstr>
      <vt:lpstr>الشريحة 33</vt:lpstr>
      <vt:lpstr> The B cells can perform two important functions during the induction process:</vt:lpstr>
      <vt:lpstr>الشريحة 35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Antigens and Antigen Determinants</dc:title>
  <dc:creator>المحترف للحاسبات</dc:creator>
  <cp:lastModifiedBy>المحترف للحاسبات</cp:lastModifiedBy>
  <cp:revision>32</cp:revision>
  <dcterms:created xsi:type="dcterms:W3CDTF">2019-09-06T09:05:49Z</dcterms:created>
  <dcterms:modified xsi:type="dcterms:W3CDTF">2019-09-20T10:32:23Z</dcterms:modified>
</cp:coreProperties>
</file>